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98" r:id="rId2"/>
    <p:sldId id="265" r:id="rId3"/>
    <p:sldId id="297" r:id="rId4"/>
    <p:sldId id="295" r:id="rId5"/>
    <p:sldId id="259" r:id="rId6"/>
    <p:sldId id="268" r:id="rId7"/>
    <p:sldId id="275" r:id="rId8"/>
    <p:sldId id="263" r:id="rId9"/>
    <p:sldId id="260" r:id="rId10"/>
    <p:sldId id="296" r:id="rId11"/>
    <p:sldId id="257" r:id="rId12"/>
    <p:sldId id="274" r:id="rId13"/>
    <p:sldId id="25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306B"/>
    <a:srgbClr val="1A25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028" autoAdjust="0"/>
    <p:restoredTop sz="94660"/>
  </p:normalViewPr>
  <p:slideViewPr>
    <p:cSldViewPr snapToGrid="0">
      <p:cViewPr varScale="1">
        <p:scale>
          <a:sx n="54" d="100"/>
          <a:sy n="54" d="100"/>
        </p:scale>
        <p:origin x="64" y="1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340" y="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636023-5D60-41FD-922E-2476211F9506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C0EDD0-BB9C-413B-B26C-E8DEAD0806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886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E0E8B-8F38-4466-9781-7E30DABD28DD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500343"/>
            <a:ext cx="12192000" cy="45719"/>
          </a:xfrm>
          <a:prstGeom prst="rect">
            <a:avLst/>
          </a:prstGeom>
          <a:solidFill>
            <a:srgbClr val="25306B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579398E-4584-A6DA-F053-AB21FB85A2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5485"/>
          <a:stretch/>
        </p:blipFill>
        <p:spPr>
          <a:xfrm>
            <a:off x="10994325" y="6356350"/>
            <a:ext cx="1197675" cy="42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291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E0E8B-8F38-4466-9781-7E30DABD28DD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 dirty="0" err="1"/>
              <a:t>코더스랩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3937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래픽 6">
            <a:extLst>
              <a:ext uri="{FF2B5EF4-FFF2-40B4-BE49-F238E27FC236}">
                <a16:creationId xmlns:a16="http://schemas.microsoft.com/office/drawing/2014/main" id="{5C453CD3-D2FE-4E64-BF2A-70C3F6530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50E4C7-6A1D-4F04-86EB-55263309DA35}"/>
              </a:ext>
            </a:extLst>
          </p:cNvPr>
          <p:cNvSpPr txBox="1"/>
          <p:nvPr/>
        </p:nvSpPr>
        <p:spPr>
          <a:xfrm>
            <a:off x="545430" y="529390"/>
            <a:ext cx="38297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오늘의 기술을 마주하고</a:t>
            </a:r>
            <a:endParaRPr lang="en-US" altLang="ko-KR" sz="23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내일의 경험을 만듭니다</a:t>
            </a:r>
            <a:r>
              <a:rPr lang="en-US" altLang="ko-KR" sz="2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3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C83B9C-A966-0846-A41F-A9EF5DCD8788}"/>
              </a:ext>
            </a:extLst>
          </p:cNvPr>
          <p:cNvSpPr txBox="1"/>
          <p:nvPr/>
        </p:nvSpPr>
        <p:spPr>
          <a:xfrm>
            <a:off x="545430" y="2132911"/>
            <a:ext cx="54536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Low Code Development</a:t>
            </a:r>
          </a:p>
          <a:p>
            <a:pPr algn="ctr"/>
            <a:r>
              <a:rPr lang="en-US" altLang="ko-KR" sz="3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3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우리가 일하는 방식</a:t>
            </a:r>
            <a:r>
              <a:rPr lang="en-US" altLang="ko-KR" sz="3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36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915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8848"/>
          <a:stretch/>
        </p:blipFill>
        <p:spPr>
          <a:xfrm>
            <a:off x="728133" y="999065"/>
            <a:ext cx="10991480" cy="53340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" y="110067"/>
            <a:ext cx="503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로우 코드애플리케이션 </a:t>
            </a:r>
            <a:r>
              <a:rPr lang="en-US" altLang="ko-KR" b="1" dirty="0" err="1"/>
              <a:t>Postion</a:t>
            </a:r>
            <a:r>
              <a:rPr lang="en-US" altLang="ko-KR" b="1" dirty="0"/>
              <a:t> / Market Size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681693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" y="11006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협업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3217" t="3426" r="2982" b="19255"/>
          <a:stretch/>
        </p:blipFill>
        <p:spPr>
          <a:xfrm>
            <a:off x="1460664" y="1116280"/>
            <a:ext cx="8775865" cy="534389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7DEBFD-C508-AC94-74AB-3838D97220D6}"/>
              </a:ext>
            </a:extLst>
          </p:cNvPr>
          <p:cNvSpPr/>
          <p:nvPr/>
        </p:nvSpPr>
        <p:spPr>
          <a:xfrm>
            <a:off x="9524010" y="1698171"/>
            <a:ext cx="712519" cy="7243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096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" y="110067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노코드</a:t>
            </a:r>
            <a:r>
              <a:rPr lang="ko-KR" altLang="en-US" b="1" dirty="0"/>
              <a:t> 툴의 성장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3398" t="8144" r="3080" b="1869"/>
          <a:stretch/>
        </p:blipFill>
        <p:spPr>
          <a:xfrm>
            <a:off x="1324406" y="1083624"/>
            <a:ext cx="9543188" cy="547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23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" y="110067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노코드</a:t>
            </a:r>
            <a:r>
              <a:rPr lang="ko-KR" altLang="en-US" b="1" dirty="0"/>
              <a:t> 관심도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5445" t="5224" r="12648" b="6073"/>
          <a:stretch/>
        </p:blipFill>
        <p:spPr>
          <a:xfrm>
            <a:off x="4631417" y="629391"/>
            <a:ext cx="5192226" cy="352697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385" y="762253"/>
            <a:ext cx="4184132" cy="593587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BFD1C0F-D417-8821-5A42-EAD93F6E5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8460" y="4478803"/>
            <a:ext cx="5686425" cy="221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0944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" y="1100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강사소개</a:t>
            </a:r>
            <a:endParaRPr lang="ko-KR" altLang="en-US" b="1" dirty="0"/>
          </a:p>
        </p:txBody>
      </p:sp>
      <p:sp>
        <p:nvSpPr>
          <p:cNvPr id="2" name="object 11">
            <a:extLst>
              <a:ext uri="{FF2B5EF4-FFF2-40B4-BE49-F238E27FC236}">
                <a16:creationId xmlns:a16="http://schemas.microsoft.com/office/drawing/2014/main" id="{ACCA18A9-B970-F15F-5CD2-1B45B5E26829}"/>
              </a:ext>
            </a:extLst>
          </p:cNvPr>
          <p:cNvSpPr txBox="1"/>
          <p:nvPr/>
        </p:nvSpPr>
        <p:spPr>
          <a:xfrm>
            <a:off x="1280061" y="982893"/>
            <a:ext cx="2225497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lang="ko-KR" altLang="en-US" sz="2800" b="1" spc="-5" dirty="0" err="1">
                <a:latin typeface="맑은 고딕"/>
                <a:cs typeface="맑은 고딕"/>
              </a:rPr>
              <a:t>임영민</a:t>
            </a:r>
            <a:endParaRPr sz="2800" dirty="0">
              <a:latin typeface="맑은 고딕"/>
              <a:cs typeface="맑은 고딕"/>
            </a:endParaRPr>
          </a:p>
        </p:txBody>
      </p:sp>
      <p:sp>
        <p:nvSpPr>
          <p:cNvPr id="4" name="object 13">
            <a:extLst>
              <a:ext uri="{FF2B5EF4-FFF2-40B4-BE49-F238E27FC236}">
                <a16:creationId xmlns:a16="http://schemas.microsoft.com/office/drawing/2014/main" id="{215E4501-DE7D-9BD2-F6B9-7E29CD8E4DB9}"/>
              </a:ext>
            </a:extLst>
          </p:cNvPr>
          <p:cNvSpPr/>
          <p:nvPr/>
        </p:nvSpPr>
        <p:spPr>
          <a:xfrm>
            <a:off x="1057710" y="1425963"/>
            <a:ext cx="2910188" cy="45719"/>
          </a:xfrm>
          <a:custGeom>
            <a:avLst/>
            <a:gdLst/>
            <a:ahLst/>
            <a:cxnLst/>
            <a:rect l="l" t="t" r="r" b="b"/>
            <a:pathLst>
              <a:path w="2878454">
                <a:moveTo>
                  <a:pt x="0" y="0"/>
                </a:moveTo>
                <a:lnTo>
                  <a:pt x="2878328" y="0"/>
                </a:lnTo>
              </a:path>
            </a:pathLst>
          </a:custGeom>
          <a:ln w="19812">
            <a:solidFill>
              <a:srgbClr val="F4B08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24">
            <a:extLst>
              <a:ext uri="{FF2B5EF4-FFF2-40B4-BE49-F238E27FC236}">
                <a16:creationId xmlns:a16="http://schemas.microsoft.com/office/drawing/2014/main" id="{FFF2E533-E5FC-5323-F799-FFD2A0319D72}"/>
              </a:ext>
            </a:extLst>
          </p:cNvPr>
          <p:cNvGrpSpPr/>
          <p:nvPr/>
        </p:nvGrpSpPr>
        <p:grpSpPr>
          <a:xfrm>
            <a:off x="1068959" y="1182886"/>
            <a:ext cx="114300" cy="119380"/>
            <a:chOff x="6153911" y="2208276"/>
            <a:chExt cx="114300" cy="119380"/>
          </a:xfrm>
        </p:grpSpPr>
        <p:sp>
          <p:nvSpPr>
            <p:cNvPr id="7" name="object 25">
              <a:extLst>
                <a:ext uri="{FF2B5EF4-FFF2-40B4-BE49-F238E27FC236}">
                  <a16:creationId xmlns:a16="http://schemas.microsoft.com/office/drawing/2014/main" id="{1F1CFD41-1664-D605-2FC2-1773A6225986}"/>
                </a:ext>
              </a:extLst>
            </p:cNvPr>
            <p:cNvSpPr/>
            <p:nvPr/>
          </p:nvSpPr>
          <p:spPr>
            <a:xfrm>
              <a:off x="6160007" y="2214372"/>
              <a:ext cx="102235" cy="106680"/>
            </a:xfrm>
            <a:custGeom>
              <a:avLst/>
              <a:gdLst/>
              <a:ahLst/>
              <a:cxnLst/>
              <a:rect l="l" t="t" r="r" b="b"/>
              <a:pathLst>
                <a:path w="102235" h="106680">
                  <a:moveTo>
                    <a:pt x="102108" y="0"/>
                  </a:moveTo>
                  <a:lnTo>
                    <a:pt x="0" y="0"/>
                  </a:lnTo>
                  <a:lnTo>
                    <a:pt x="0" y="106679"/>
                  </a:lnTo>
                  <a:lnTo>
                    <a:pt x="102108" y="106679"/>
                  </a:lnTo>
                  <a:lnTo>
                    <a:pt x="102108" y="0"/>
                  </a:lnTo>
                  <a:close/>
                </a:path>
              </a:pathLst>
            </a:custGeom>
            <a:solidFill>
              <a:srgbClr val="843B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26">
              <a:extLst>
                <a:ext uri="{FF2B5EF4-FFF2-40B4-BE49-F238E27FC236}">
                  <a16:creationId xmlns:a16="http://schemas.microsoft.com/office/drawing/2014/main" id="{7C9B9286-623F-C0A4-AABA-E60C44F946E9}"/>
                </a:ext>
              </a:extLst>
            </p:cNvPr>
            <p:cNvSpPr/>
            <p:nvPr/>
          </p:nvSpPr>
          <p:spPr>
            <a:xfrm>
              <a:off x="6160007" y="2214372"/>
              <a:ext cx="102235" cy="106680"/>
            </a:xfrm>
            <a:custGeom>
              <a:avLst/>
              <a:gdLst/>
              <a:ahLst/>
              <a:cxnLst/>
              <a:rect l="l" t="t" r="r" b="b"/>
              <a:pathLst>
                <a:path w="102235" h="106680">
                  <a:moveTo>
                    <a:pt x="0" y="106679"/>
                  </a:moveTo>
                  <a:lnTo>
                    <a:pt x="102108" y="106679"/>
                  </a:lnTo>
                  <a:lnTo>
                    <a:pt x="102108" y="0"/>
                  </a:lnTo>
                  <a:lnTo>
                    <a:pt x="0" y="0"/>
                  </a:lnTo>
                  <a:lnTo>
                    <a:pt x="0" y="106679"/>
                  </a:lnTo>
                  <a:close/>
                </a:path>
              </a:pathLst>
            </a:custGeom>
            <a:ln w="12192">
              <a:solidFill>
                <a:srgbClr val="843B0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6">
            <a:extLst>
              <a:ext uri="{FF2B5EF4-FFF2-40B4-BE49-F238E27FC236}">
                <a16:creationId xmlns:a16="http://schemas.microsoft.com/office/drawing/2014/main" id="{1175D3F3-F0A2-C497-2B6F-6F000FECADDC}"/>
              </a:ext>
            </a:extLst>
          </p:cNvPr>
          <p:cNvSpPr txBox="1"/>
          <p:nvPr/>
        </p:nvSpPr>
        <p:spPr>
          <a:xfrm>
            <a:off x="2868229" y="1869033"/>
            <a:ext cx="5551066" cy="487890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8450" indent="-285750">
              <a:spcBef>
                <a:spcPts val="105"/>
              </a:spcBef>
              <a:buFont typeface="Wingdings" panose="05000000000000000000" pitchFamily="2" charset="2"/>
              <a:buChar char="Ø"/>
            </a:pPr>
            <a:r>
              <a:rPr lang="ko-KR" altLang="en-US" sz="1600" b="1" spc="-5" dirty="0">
                <a:latin typeface="+mn-ea"/>
                <a:cs typeface="맑은 고딕"/>
              </a:rPr>
              <a:t>스페이스뱅크 </a:t>
            </a:r>
            <a:r>
              <a:rPr lang="en-US" altLang="ko-KR" sz="1600" b="1" spc="-5" dirty="0">
                <a:latin typeface="+mn-ea"/>
                <a:cs typeface="맑은 고딕"/>
              </a:rPr>
              <a:t>CTO(</a:t>
            </a:r>
            <a:r>
              <a:rPr lang="ko-KR" altLang="en-US" sz="1600" b="1" spc="-5" dirty="0">
                <a:latin typeface="+mn-ea"/>
                <a:cs typeface="맑은 고딕"/>
              </a:rPr>
              <a:t>現</a:t>
            </a:r>
            <a:r>
              <a:rPr lang="en-US" altLang="ko-KR" sz="1600" b="1" spc="-5" dirty="0">
                <a:latin typeface="+mn-ea"/>
                <a:cs typeface="맑은 고딕"/>
              </a:rPr>
              <a:t>)</a:t>
            </a:r>
          </a:p>
          <a:p>
            <a:pPr marL="298450" indent="-285750">
              <a:spcBef>
                <a:spcPts val="105"/>
              </a:spcBef>
              <a:buFont typeface="Wingdings" panose="05000000000000000000" pitchFamily="2" charset="2"/>
              <a:buChar char="Ø"/>
            </a:pPr>
            <a:endParaRPr lang="en-US" altLang="ko-KR" sz="1600" b="1" spc="-5" dirty="0">
              <a:latin typeface="+mn-ea"/>
              <a:cs typeface="맑은 고딕"/>
            </a:endParaRPr>
          </a:p>
          <a:p>
            <a:pPr marL="298450" indent="-285750">
              <a:spcBef>
                <a:spcPts val="105"/>
              </a:spcBef>
              <a:buFont typeface="Wingdings" panose="05000000000000000000" pitchFamily="2" charset="2"/>
              <a:buChar char="Ø"/>
            </a:pPr>
            <a:r>
              <a:rPr lang="en-US" altLang="ko-KR" sz="1600" b="1" spc="-5" dirty="0">
                <a:latin typeface="+mn-ea"/>
                <a:cs typeface="맑은 고딕"/>
              </a:rPr>
              <a:t>LG CNS, </a:t>
            </a:r>
            <a:r>
              <a:rPr lang="ko-KR" altLang="en-US" sz="1600" b="1" spc="-5" dirty="0">
                <a:latin typeface="+mn-ea"/>
                <a:cs typeface="맑은 고딕"/>
              </a:rPr>
              <a:t>책임 </a:t>
            </a:r>
            <a:r>
              <a:rPr lang="en-US" altLang="ko-KR" sz="1600" b="1" spc="-5" dirty="0">
                <a:latin typeface="+mn-ea"/>
                <a:cs typeface="맑은 고딕"/>
              </a:rPr>
              <a:t>(6</a:t>
            </a:r>
            <a:r>
              <a:rPr lang="ko-KR" altLang="en-US" sz="1600" b="1" spc="-5" dirty="0" err="1">
                <a:latin typeface="+mn-ea"/>
                <a:cs typeface="맑은 고딕"/>
              </a:rPr>
              <a:t>년근무</a:t>
            </a:r>
            <a:r>
              <a:rPr lang="en-US" altLang="ko-KR" sz="1600" b="1" spc="-5" dirty="0">
                <a:latin typeface="+mn-ea"/>
                <a:cs typeface="맑은 고딕"/>
              </a:rPr>
              <a:t>)</a:t>
            </a:r>
          </a:p>
          <a:p>
            <a:pPr marL="298450" indent="-285750">
              <a:spcBef>
                <a:spcPts val="105"/>
              </a:spcBef>
              <a:buFont typeface="Wingdings" panose="05000000000000000000" pitchFamily="2" charset="2"/>
              <a:buChar char="Ø"/>
            </a:pPr>
            <a:r>
              <a:rPr lang="en-US" altLang="ko-KR" sz="1600" b="1" spc="-5" dirty="0">
                <a:latin typeface="+mn-ea"/>
                <a:cs typeface="맑은 고딕"/>
              </a:rPr>
              <a:t>SK Communication, </a:t>
            </a:r>
            <a:r>
              <a:rPr lang="ko-KR" altLang="en-US" sz="1600" b="1" spc="-5" dirty="0">
                <a:latin typeface="+mn-ea"/>
                <a:cs typeface="맑은 고딕"/>
              </a:rPr>
              <a:t>인프라개발 팀장 </a:t>
            </a:r>
            <a:r>
              <a:rPr lang="en-US" altLang="ko-KR" sz="1600" b="1" spc="-5" dirty="0">
                <a:latin typeface="+mn-ea"/>
                <a:cs typeface="맑은 고딕"/>
              </a:rPr>
              <a:t>(7</a:t>
            </a:r>
            <a:r>
              <a:rPr lang="ko-KR" altLang="en-US" sz="1600" b="1" spc="-5" dirty="0" err="1">
                <a:latin typeface="+mn-ea"/>
                <a:cs typeface="맑은 고딕"/>
              </a:rPr>
              <a:t>년근무</a:t>
            </a:r>
            <a:r>
              <a:rPr lang="en-US" altLang="ko-KR" sz="1600" b="1" spc="-5" dirty="0">
                <a:latin typeface="+mn-ea"/>
                <a:cs typeface="맑은 고딕"/>
              </a:rPr>
              <a:t>)</a:t>
            </a:r>
          </a:p>
          <a:p>
            <a:pPr marL="298450" indent="-285750">
              <a:spcBef>
                <a:spcPts val="105"/>
              </a:spcBef>
              <a:buFont typeface="Wingdings" panose="05000000000000000000" pitchFamily="2" charset="2"/>
              <a:buChar char="Ø"/>
            </a:pPr>
            <a:r>
              <a:rPr lang="en-US" altLang="ko-KR" sz="1600" b="1" spc="-5" dirty="0">
                <a:latin typeface="+mn-ea"/>
                <a:cs typeface="맑은 고딕"/>
              </a:rPr>
              <a:t>LG U+ </a:t>
            </a:r>
            <a:r>
              <a:rPr lang="ko-KR" altLang="en-US" sz="1600" b="1" spc="-5" dirty="0">
                <a:latin typeface="+mn-ea"/>
                <a:cs typeface="맑은 고딕"/>
              </a:rPr>
              <a:t>자회사 미디어로그</a:t>
            </a:r>
            <a:r>
              <a:rPr lang="en-US" altLang="ko-KR" sz="1600" b="1" spc="-5" dirty="0">
                <a:latin typeface="+mn-ea"/>
                <a:cs typeface="맑은 고딕"/>
              </a:rPr>
              <a:t>, </a:t>
            </a:r>
            <a:r>
              <a:rPr lang="ko-KR" altLang="en-US" sz="1600" b="1" spc="-5" dirty="0">
                <a:latin typeface="+mn-ea"/>
                <a:cs typeface="맑은 고딕"/>
              </a:rPr>
              <a:t>담당 </a:t>
            </a:r>
            <a:r>
              <a:rPr lang="en-US" altLang="ko-KR" sz="1600" b="1" spc="-5" dirty="0">
                <a:latin typeface="+mn-ea"/>
                <a:cs typeface="맑은 고딕"/>
              </a:rPr>
              <a:t>(12</a:t>
            </a:r>
            <a:r>
              <a:rPr lang="ko-KR" altLang="en-US" sz="1600" b="1" spc="-5" dirty="0">
                <a:latin typeface="+mn-ea"/>
                <a:cs typeface="맑은 고딕"/>
              </a:rPr>
              <a:t>년</a:t>
            </a:r>
            <a:r>
              <a:rPr lang="en-US" altLang="ko-KR" sz="1600" b="1" spc="-5" dirty="0">
                <a:latin typeface="+mn-ea"/>
                <a:cs typeface="맑은 고딕"/>
              </a:rPr>
              <a:t>)</a:t>
            </a:r>
          </a:p>
          <a:p>
            <a:pPr marL="203835" indent="-107314">
              <a:lnSpc>
                <a:spcPct val="100000"/>
              </a:lnSpc>
              <a:spcBef>
                <a:spcPts val="605"/>
              </a:spcBef>
              <a:buFont typeface="Arial"/>
              <a:buChar char="•"/>
              <a:tabLst>
                <a:tab pos="204470" algn="l"/>
              </a:tabLst>
            </a:pPr>
            <a:r>
              <a:rPr lang="ko-KR" altLang="en-US" sz="1600" spc="-20" dirty="0">
                <a:latin typeface="+mn-ea"/>
                <a:cs typeface="맑은 고딕"/>
              </a:rPr>
              <a:t>총 </a:t>
            </a:r>
            <a:r>
              <a:rPr lang="en-US" altLang="ko-KR" sz="1600" spc="-20" dirty="0">
                <a:latin typeface="+mn-ea"/>
                <a:cs typeface="맑은 고딕"/>
              </a:rPr>
              <a:t>25</a:t>
            </a:r>
            <a:r>
              <a:rPr lang="ko-KR" altLang="en-US" sz="1600" spc="-20" dirty="0">
                <a:latin typeface="+mn-ea"/>
                <a:cs typeface="맑은 고딕"/>
              </a:rPr>
              <a:t>년 근무</a:t>
            </a:r>
            <a:endParaRPr lang="en-US" altLang="ko-KR" sz="1600" spc="-20" dirty="0">
              <a:latin typeface="+mn-ea"/>
              <a:cs typeface="맑은 고딕"/>
            </a:endParaRPr>
          </a:p>
          <a:p>
            <a:pPr marL="203835" indent="-107314">
              <a:lnSpc>
                <a:spcPct val="100000"/>
              </a:lnSpc>
              <a:spcBef>
                <a:spcPts val="605"/>
              </a:spcBef>
              <a:buFont typeface="Arial"/>
              <a:buChar char="•"/>
              <a:tabLst>
                <a:tab pos="204470" algn="l"/>
              </a:tabLst>
            </a:pPr>
            <a:r>
              <a:rPr lang="en-US" altLang="ko-KR" sz="1600" spc="-20" dirty="0">
                <a:latin typeface="+mn-ea"/>
                <a:cs typeface="맑은 고딕"/>
              </a:rPr>
              <a:t>LG</a:t>
            </a:r>
            <a:r>
              <a:rPr lang="ko-KR" altLang="en-US" sz="1600" spc="-20" dirty="0">
                <a:latin typeface="+mn-ea"/>
                <a:cs typeface="맑은 고딕"/>
              </a:rPr>
              <a:t> </a:t>
            </a:r>
            <a:r>
              <a:rPr lang="en-US" altLang="ko-KR" sz="1600" spc="-20" dirty="0">
                <a:latin typeface="+mn-ea"/>
                <a:cs typeface="맑은 고딕"/>
              </a:rPr>
              <a:t>U+</a:t>
            </a:r>
            <a:r>
              <a:rPr lang="ko-KR" altLang="en-US" sz="1600" spc="-20" dirty="0">
                <a:latin typeface="+mn-ea"/>
                <a:cs typeface="맑은 고딕"/>
              </a:rPr>
              <a:t> 미디어 서비스 사업 </a:t>
            </a:r>
            <a:endParaRPr lang="en-US" altLang="ko-KR" sz="1600" dirty="0">
              <a:latin typeface="+mn-ea"/>
              <a:cs typeface="맑은 고딕"/>
            </a:endParaRPr>
          </a:p>
          <a:p>
            <a:pPr marL="203835" indent="-107314">
              <a:lnSpc>
                <a:spcPct val="100000"/>
              </a:lnSpc>
              <a:spcBef>
                <a:spcPts val="605"/>
              </a:spcBef>
              <a:buFont typeface="Arial"/>
              <a:buChar char="•"/>
              <a:tabLst>
                <a:tab pos="204470" algn="l"/>
              </a:tabLst>
            </a:pPr>
            <a:r>
              <a:rPr lang="ko-KR" altLang="en-US" sz="1600" spc="-20" dirty="0">
                <a:latin typeface="+mn-ea"/>
                <a:cs typeface="맑은 고딕"/>
              </a:rPr>
              <a:t>금융 </a:t>
            </a:r>
            <a:r>
              <a:rPr lang="en-US" altLang="ko-KR" sz="1600" spc="-20" dirty="0">
                <a:latin typeface="+mn-ea"/>
                <a:cs typeface="맑은 고딕"/>
              </a:rPr>
              <a:t>DW / </a:t>
            </a:r>
            <a:r>
              <a:rPr lang="ko-KR" altLang="en-US" sz="1600" spc="-20" dirty="0">
                <a:latin typeface="+mn-ea"/>
                <a:cs typeface="맑은 고딕"/>
              </a:rPr>
              <a:t>빅데이터 플랫폼 개발</a:t>
            </a:r>
            <a:endParaRPr lang="en-US" altLang="ko-KR" sz="1600" spc="-20" dirty="0">
              <a:latin typeface="+mn-ea"/>
              <a:cs typeface="맑은 고딕"/>
            </a:endParaRPr>
          </a:p>
          <a:p>
            <a:pPr marL="203835" indent="-107314">
              <a:lnSpc>
                <a:spcPct val="100000"/>
              </a:lnSpc>
              <a:spcBef>
                <a:spcPts val="605"/>
              </a:spcBef>
              <a:buFont typeface="Arial"/>
              <a:buChar char="•"/>
              <a:tabLst>
                <a:tab pos="204470" algn="l"/>
              </a:tabLst>
            </a:pPr>
            <a:r>
              <a:rPr lang="en-US" altLang="ko-KR" sz="1600" spc="-20" dirty="0" err="1">
                <a:latin typeface="+mn-ea"/>
                <a:cs typeface="맑은 고딕"/>
              </a:rPr>
              <a:t>Cyword</a:t>
            </a:r>
            <a:r>
              <a:rPr lang="en-US" altLang="ko-KR" sz="1600" spc="-20" dirty="0">
                <a:latin typeface="+mn-ea"/>
                <a:cs typeface="맑은 고딕"/>
              </a:rPr>
              <a:t>/ Nate </a:t>
            </a:r>
            <a:r>
              <a:rPr lang="ko-KR" altLang="en-US" sz="1600" spc="-20" dirty="0">
                <a:latin typeface="+mn-ea"/>
                <a:cs typeface="맑은 고딕"/>
              </a:rPr>
              <a:t>개발</a:t>
            </a:r>
            <a:endParaRPr lang="en-US" altLang="ko-KR" sz="1600" spc="-20" dirty="0">
              <a:latin typeface="+mn-ea"/>
              <a:cs typeface="맑은 고딕"/>
            </a:endParaRPr>
          </a:p>
          <a:p>
            <a:pPr marL="203835" indent="-107314">
              <a:lnSpc>
                <a:spcPct val="100000"/>
              </a:lnSpc>
              <a:spcBef>
                <a:spcPts val="605"/>
              </a:spcBef>
              <a:buFont typeface="Arial"/>
              <a:buChar char="•"/>
              <a:tabLst>
                <a:tab pos="204470" algn="l"/>
              </a:tabLst>
            </a:pPr>
            <a:r>
              <a:rPr lang="ko-KR" altLang="en-US" sz="1600" spc="-20" dirty="0">
                <a:latin typeface="+mn-ea"/>
                <a:cs typeface="맑은 고딕"/>
              </a:rPr>
              <a:t>대법원 시스템 구축</a:t>
            </a:r>
            <a:endParaRPr lang="en-US" altLang="ko-KR" sz="1600" spc="-20" dirty="0">
              <a:latin typeface="+mn-ea"/>
              <a:cs typeface="맑은 고딕"/>
            </a:endParaRPr>
          </a:p>
          <a:p>
            <a:pPr marL="203835" indent="-107314">
              <a:spcBef>
                <a:spcPts val="605"/>
              </a:spcBef>
              <a:buFont typeface="Arial"/>
              <a:buChar char="•"/>
              <a:tabLst>
                <a:tab pos="204470" algn="l"/>
              </a:tabLst>
            </a:pPr>
            <a:r>
              <a:rPr lang="en-US" altLang="ko-KR" sz="1600" b="1" i="0" u="none" strike="noStrike" dirty="0">
                <a:solidFill>
                  <a:srgbClr val="FF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LG U+ - Low Code </a:t>
            </a:r>
            <a:r>
              <a:rPr lang="ko-KR" altLang="en-US" sz="1600" b="1" i="0" u="none" strike="noStrike" dirty="0">
                <a:solidFill>
                  <a:srgbClr val="FF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적용 </a:t>
            </a:r>
            <a:r>
              <a:rPr lang="en-US" altLang="ko-KR" sz="1600" b="1" i="0" u="none" strike="noStrike" dirty="0">
                <a:solidFill>
                  <a:srgbClr val="FF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(‘17)</a:t>
            </a:r>
            <a:br>
              <a:rPr lang="ko-KR" altLang="en-US" sz="1600" b="0" i="0" u="none" strike="noStrike" dirty="0">
                <a:solidFill>
                  <a:srgbClr val="FF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영화정산시스템</a:t>
            </a:r>
            <a:br>
              <a:rPr lang="ko-KR" altLang="en-US" sz="16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댓글</a:t>
            </a:r>
            <a:r>
              <a:rPr lang="en-US" altLang="ko-KR" sz="16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하트 관리시스템</a:t>
            </a:r>
            <a:br>
              <a:rPr lang="ko-KR" altLang="en-US" sz="16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600" b="0" i="0" u="none" strike="noStrike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예능 프로그램 구간 관리시스템 </a:t>
            </a:r>
            <a:endParaRPr lang="en-US" altLang="ko-KR" sz="16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03835" indent="-107314">
              <a:spcBef>
                <a:spcPts val="605"/>
              </a:spcBef>
              <a:buFont typeface="Arial"/>
              <a:buChar char="•"/>
              <a:tabLst>
                <a:tab pos="204470" algn="l"/>
              </a:tabLst>
            </a:pPr>
            <a:endParaRPr lang="en-US" altLang="ko-KR" sz="1600" spc="-5" dirty="0">
              <a:latin typeface="+mn-ea"/>
              <a:cs typeface="맑은 고딕"/>
            </a:endParaRPr>
          </a:p>
          <a:p>
            <a:pPr marL="389256" indent="-285750" algn="just">
              <a:spcBef>
                <a:spcPts val="590"/>
              </a:spcBef>
              <a:buFont typeface="Wingdings" panose="05000000000000000000" pitchFamily="2" charset="2"/>
              <a:buChar char="Ø"/>
              <a:tabLst>
                <a:tab pos="211454" algn="l"/>
              </a:tabLst>
            </a:pPr>
            <a:r>
              <a:rPr lang="ko-KR" altLang="en-US" sz="1600" spc="-20" dirty="0">
                <a:latin typeface="+mn-ea"/>
                <a:cs typeface="맑은 고딕"/>
              </a:rPr>
              <a:t>정보시스템 수석 감리사</a:t>
            </a:r>
            <a:endParaRPr lang="en-US" altLang="ko-KR" sz="1600" dirty="0">
              <a:latin typeface="+mn-ea"/>
              <a:cs typeface="맑은 고딕"/>
            </a:endParaRPr>
          </a:p>
          <a:p>
            <a:pPr marL="12700">
              <a:spcBef>
                <a:spcPts val="105"/>
              </a:spcBef>
            </a:pPr>
            <a:endParaRPr lang="en-US" sz="1600" spc="5" dirty="0">
              <a:latin typeface="+mn-ea"/>
              <a:cs typeface="맑은 고딕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B636890-91C5-150F-ED1A-253F78E9807B}"/>
              </a:ext>
            </a:extLst>
          </p:cNvPr>
          <p:cNvSpPr/>
          <p:nvPr/>
        </p:nvSpPr>
        <p:spPr>
          <a:xfrm>
            <a:off x="859252" y="829968"/>
            <a:ext cx="10089797" cy="5809702"/>
          </a:xfrm>
          <a:prstGeom prst="roundRect">
            <a:avLst>
              <a:gd name="adj" fmla="val 4854"/>
            </a:avLst>
          </a:prstGeom>
          <a:ln w="25908">
            <a:solidFill>
              <a:srgbClr val="52C6D2"/>
            </a:solidFill>
          </a:ln>
        </p:spPr>
        <p:txBody>
          <a:bodyPr wrap="square" lIns="0" tIns="0" rIns="0" bIns="0" rtlCol="0"/>
          <a:lstStyle/>
          <a:p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732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" y="110067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정의 및 특징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48346"/>
          <a:stretch/>
        </p:blipFill>
        <p:spPr>
          <a:xfrm>
            <a:off x="323167" y="1190785"/>
            <a:ext cx="7170453" cy="18673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84079" y="110067"/>
            <a:ext cx="270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/>
              <a:t>Low Code Development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t="21518" b="-1"/>
          <a:stretch/>
        </p:blipFill>
        <p:spPr>
          <a:xfrm>
            <a:off x="323167" y="3429000"/>
            <a:ext cx="7170453" cy="2825205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8353572" y="1659968"/>
            <a:ext cx="3364128" cy="4430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>
                <a:solidFill>
                  <a:schemeClr val="tx1"/>
                </a:solidFill>
                <a:latin typeface="Effra"/>
              </a:rPr>
              <a:t>드래그 앤 드롭 인터페이스</a:t>
            </a:r>
            <a:endParaRPr lang="en-US" altLang="ko-KR" b="1" dirty="0">
              <a:solidFill>
                <a:schemeClr val="tx1"/>
              </a:solidFill>
              <a:latin typeface="Effra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Effra"/>
              </a:rPr>
              <a:t>     - Layout </a:t>
            </a:r>
            <a:r>
              <a:rPr lang="ko-KR" altLang="en-US" sz="1600" dirty="0">
                <a:solidFill>
                  <a:schemeClr val="tx1"/>
                </a:solidFill>
                <a:latin typeface="Effra"/>
              </a:rPr>
              <a:t>배치</a:t>
            </a:r>
            <a:r>
              <a:rPr lang="en-US" altLang="ko-KR" sz="1600" dirty="0">
                <a:solidFill>
                  <a:schemeClr val="tx1"/>
                </a:solidFill>
                <a:latin typeface="Effra"/>
              </a:rPr>
              <a:t>, Flow (Easy Use)</a:t>
            </a:r>
          </a:p>
          <a:p>
            <a:endParaRPr lang="en-US" altLang="ko-KR" sz="1600" dirty="0">
              <a:solidFill>
                <a:schemeClr val="tx1"/>
              </a:solidFill>
              <a:latin typeface="Effra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>
                <a:solidFill>
                  <a:schemeClr val="tx1"/>
                </a:solidFill>
                <a:latin typeface="Effra"/>
              </a:rPr>
              <a:t>템플릿 구조</a:t>
            </a:r>
            <a:endParaRPr lang="en-US" altLang="ko-KR" b="1" dirty="0">
              <a:solidFill>
                <a:schemeClr val="tx1"/>
              </a:solidFill>
              <a:latin typeface="Effra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Effra"/>
              </a:rPr>
              <a:t>     - Template, </a:t>
            </a:r>
            <a:r>
              <a:rPr lang="ko-KR" altLang="en-US" sz="1600" dirty="0" err="1">
                <a:solidFill>
                  <a:schemeClr val="tx1"/>
                </a:solidFill>
                <a:latin typeface="Effra"/>
              </a:rPr>
              <a:t>콤포넌트</a:t>
            </a:r>
            <a:r>
              <a:rPr lang="ko-KR" altLang="en-US" sz="1600" dirty="0">
                <a:solidFill>
                  <a:schemeClr val="tx1"/>
                </a:solidFill>
                <a:latin typeface="Effra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Effra"/>
              </a:rPr>
              <a:t>(</a:t>
            </a:r>
            <a:r>
              <a:rPr lang="ko-KR" altLang="en-US" sz="1600" dirty="0" err="1">
                <a:solidFill>
                  <a:schemeClr val="tx1"/>
                </a:solidFill>
                <a:latin typeface="Effra"/>
              </a:rPr>
              <a:t>재사용성</a:t>
            </a:r>
            <a:r>
              <a:rPr lang="en-US" altLang="ko-KR" sz="1600" dirty="0">
                <a:solidFill>
                  <a:schemeClr val="tx1"/>
                </a:solidFill>
                <a:latin typeface="Effra"/>
              </a:rPr>
              <a:t>)</a:t>
            </a:r>
          </a:p>
          <a:p>
            <a:endParaRPr lang="en-US" altLang="ko-KR" sz="1600" dirty="0">
              <a:solidFill>
                <a:schemeClr val="tx1"/>
              </a:solidFill>
              <a:latin typeface="Effra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>
                <a:solidFill>
                  <a:schemeClr val="tx1"/>
                </a:solidFill>
                <a:latin typeface="Effra"/>
              </a:rPr>
              <a:t>클라우드 </a:t>
            </a:r>
            <a:r>
              <a:rPr lang="en-US" altLang="ko-KR" b="1" dirty="0">
                <a:solidFill>
                  <a:schemeClr val="tx1"/>
                </a:solidFill>
                <a:latin typeface="Effra"/>
              </a:rPr>
              <a:t>- </a:t>
            </a:r>
            <a:r>
              <a:rPr lang="ko-KR" altLang="en-US" b="1" dirty="0">
                <a:solidFill>
                  <a:schemeClr val="tx1"/>
                </a:solidFill>
                <a:latin typeface="Effra"/>
              </a:rPr>
              <a:t>즉각적인 배포</a:t>
            </a:r>
            <a:endParaRPr lang="en-US" altLang="ko-KR" b="1" dirty="0">
              <a:solidFill>
                <a:schemeClr val="tx1"/>
              </a:solidFill>
              <a:latin typeface="Effra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Effra"/>
              </a:rPr>
              <a:t>    - Click </a:t>
            </a:r>
            <a:r>
              <a:rPr lang="ko-KR" altLang="en-US" sz="1600" dirty="0">
                <a:solidFill>
                  <a:schemeClr val="tx1"/>
                </a:solidFill>
                <a:latin typeface="Effra"/>
              </a:rPr>
              <a:t>만으로 </a:t>
            </a:r>
            <a:endParaRPr lang="en-US" altLang="ko-KR" sz="1600" dirty="0">
              <a:solidFill>
                <a:schemeClr val="tx1"/>
              </a:solidFill>
              <a:latin typeface="Effra"/>
            </a:endParaRPr>
          </a:p>
          <a:p>
            <a:endParaRPr lang="en-US" altLang="ko-KR" sz="1600" dirty="0">
              <a:solidFill>
                <a:schemeClr val="tx1"/>
              </a:solidFill>
              <a:latin typeface="Effra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>
                <a:solidFill>
                  <a:schemeClr val="tx1"/>
                </a:solidFill>
                <a:latin typeface="Effra"/>
              </a:rPr>
              <a:t>보안 </a:t>
            </a:r>
            <a:r>
              <a:rPr lang="en-US" altLang="ko-KR" b="1" dirty="0">
                <a:solidFill>
                  <a:schemeClr val="tx1"/>
                </a:solidFill>
                <a:latin typeface="Effra"/>
              </a:rPr>
              <a:t>/ </a:t>
            </a:r>
            <a:r>
              <a:rPr lang="ko-KR" altLang="en-US" b="1" dirty="0">
                <a:solidFill>
                  <a:schemeClr val="tx1"/>
                </a:solidFill>
                <a:latin typeface="Effra"/>
              </a:rPr>
              <a:t>확장성 </a:t>
            </a:r>
            <a:endParaRPr lang="en-US" altLang="ko-KR" b="1" dirty="0">
              <a:solidFill>
                <a:schemeClr val="tx1"/>
              </a:solidFill>
              <a:latin typeface="Effra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Effra"/>
              </a:rPr>
              <a:t>   - </a:t>
            </a:r>
            <a:r>
              <a:rPr lang="ko-KR" altLang="en-US" sz="1600" dirty="0">
                <a:solidFill>
                  <a:schemeClr val="tx1"/>
                </a:solidFill>
                <a:latin typeface="Effra"/>
              </a:rPr>
              <a:t>인증</a:t>
            </a:r>
            <a:r>
              <a:rPr lang="en-US" altLang="ko-KR" sz="1600" dirty="0">
                <a:solidFill>
                  <a:schemeClr val="tx1"/>
                </a:solidFill>
                <a:latin typeface="Effra"/>
              </a:rPr>
              <a:t>, </a:t>
            </a:r>
            <a:r>
              <a:rPr lang="ko-KR" altLang="en-US" sz="1600" dirty="0" err="1">
                <a:solidFill>
                  <a:schemeClr val="tx1"/>
                </a:solidFill>
                <a:latin typeface="Effra"/>
              </a:rPr>
              <a:t>세션관리</a:t>
            </a:r>
            <a:endParaRPr lang="en-US" altLang="ko-KR" sz="1600" dirty="0">
              <a:solidFill>
                <a:schemeClr val="tx1"/>
              </a:solidFill>
              <a:latin typeface="Effr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920414" y="1769946"/>
            <a:ext cx="1204469" cy="2886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A160DD9E-4979-A416-5AE4-92CA38086F77}"/>
              </a:ext>
            </a:extLst>
          </p:cNvPr>
          <p:cNvSpPr/>
          <p:nvPr/>
        </p:nvSpPr>
        <p:spPr>
          <a:xfrm>
            <a:off x="8202439" y="1190785"/>
            <a:ext cx="3666394" cy="5063420"/>
          </a:xfrm>
          <a:custGeom>
            <a:avLst/>
            <a:gdLst/>
            <a:ahLst/>
            <a:cxnLst/>
            <a:rect l="l" t="t" r="r" b="b"/>
            <a:pathLst>
              <a:path w="8281670" h="2853054">
                <a:moveTo>
                  <a:pt x="0" y="2852928"/>
                </a:moveTo>
                <a:lnTo>
                  <a:pt x="8281416" y="2852928"/>
                </a:lnTo>
                <a:lnTo>
                  <a:pt x="8281416" y="0"/>
                </a:lnTo>
                <a:lnTo>
                  <a:pt x="0" y="0"/>
                </a:lnTo>
                <a:lnTo>
                  <a:pt x="0" y="2852928"/>
                </a:lnTo>
                <a:close/>
              </a:path>
            </a:pathLst>
          </a:custGeom>
          <a:ln w="25908">
            <a:solidFill>
              <a:srgbClr val="52C6D2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455DD4-AE20-0179-64A6-10693FA81405}"/>
              </a:ext>
            </a:extLst>
          </p:cNvPr>
          <p:cNvGrpSpPr/>
          <p:nvPr/>
        </p:nvGrpSpPr>
        <p:grpSpPr>
          <a:xfrm>
            <a:off x="9167559" y="948582"/>
            <a:ext cx="1736154" cy="494095"/>
            <a:chOff x="8094551" y="1838821"/>
            <a:chExt cx="1736154" cy="494095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E861911-E09A-115D-913D-B79C02B604B6}"/>
                </a:ext>
              </a:extLst>
            </p:cNvPr>
            <p:cNvGrpSpPr/>
            <p:nvPr/>
          </p:nvGrpSpPr>
          <p:grpSpPr>
            <a:xfrm>
              <a:off x="8094551" y="1838821"/>
              <a:ext cx="1736154" cy="494095"/>
              <a:chOff x="1159660" y="1457277"/>
              <a:chExt cx="1923287" cy="494095"/>
            </a:xfrm>
          </p:grpSpPr>
          <p:sp>
            <p:nvSpPr>
              <p:cNvPr id="12" name="object 10">
                <a:extLst>
                  <a:ext uri="{FF2B5EF4-FFF2-40B4-BE49-F238E27FC236}">
                    <a16:creationId xmlns:a16="http://schemas.microsoft.com/office/drawing/2014/main" id="{7AE7AE13-02C0-E389-C3A2-E5E67AAD5364}"/>
                  </a:ext>
                </a:extLst>
              </p:cNvPr>
              <p:cNvSpPr/>
              <p:nvPr/>
            </p:nvSpPr>
            <p:spPr>
              <a:xfrm>
                <a:off x="1173830" y="1515798"/>
                <a:ext cx="1896745" cy="429259"/>
              </a:xfrm>
              <a:custGeom>
                <a:avLst/>
                <a:gdLst/>
                <a:ahLst/>
                <a:cxnLst/>
                <a:rect l="l" t="t" r="r" b="b"/>
                <a:pathLst>
                  <a:path w="1896745" h="429260">
                    <a:moveTo>
                      <a:pt x="1745287" y="429158"/>
                    </a:moveTo>
                    <a:lnTo>
                      <a:pt x="149659" y="429158"/>
                    </a:lnTo>
                    <a:lnTo>
                      <a:pt x="140138" y="427638"/>
                    </a:lnTo>
                    <a:lnTo>
                      <a:pt x="1745368" y="429145"/>
                    </a:lnTo>
                    <a:close/>
                  </a:path>
                  <a:path w="1896745" h="429260">
                    <a:moveTo>
                      <a:pt x="108708" y="422620"/>
                    </a:moveTo>
                    <a:lnTo>
                      <a:pt x="101781" y="421513"/>
                    </a:lnTo>
                    <a:lnTo>
                      <a:pt x="95143" y="418098"/>
                    </a:lnTo>
                    <a:lnTo>
                      <a:pt x="108708" y="422620"/>
                    </a:lnTo>
                    <a:close/>
                  </a:path>
                  <a:path w="1896745" h="429260">
                    <a:moveTo>
                      <a:pt x="65363" y="402774"/>
                    </a:moveTo>
                    <a:lnTo>
                      <a:pt x="60340" y="400190"/>
                    </a:lnTo>
                    <a:lnTo>
                      <a:pt x="54866" y="394715"/>
                    </a:lnTo>
                    <a:lnTo>
                      <a:pt x="56695" y="395630"/>
                    </a:lnTo>
                    <a:lnTo>
                      <a:pt x="59743" y="398678"/>
                    </a:lnTo>
                    <a:lnTo>
                      <a:pt x="62791" y="400202"/>
                    </a:lnTo>
                    <a:lnTo>
                      <a:pt x="65363" y="402774"/>
                    </a:lnTo>
                    <a:close/>
                  </a:path>
                  <a:path w="1896745" h="429260">
                    <a:moveTo>
                      <a:pt x="32311" y="372160"/>
                    </a:moveTo>
                    <a:lnTo>
                      <a:pt x="28348" y="368198"/>
                    </a:lnTo>
                    <a:lnTo>
                      <a:pt x="29263" y="368198"/>
                    </a:lnTo>
                    <a:lnTo>
                      <a:pt x="32311" y="371246"/>
                    </a:lnTo>
                    <a:lnTo>
                      <a:pt x="32311" y="372160"/>
                    </a:lnTo>
                    <a:close/>
                  </a:path>
                  <a:path w="1896745" h="429260">
                    <a:moveTo>
                      <a:pt x="27739" y="367577"/>
                    </a:moveTo>
                    <a:lnTo>
                      <a:pt x="25706" y="363626"/>
                    </a:lnTo>
                    <a:lnTo>
                      <a:pt x="26215" y="363626"/>
                    </a:lnTo>
                    <a:lnTo>
                      <a:pt x="27739" y="365150"/>
                    </a:lnTo>
                    <a:lnTo>
                      <a:pt x="27739" y="367577"/>
                    </a:lnTo>
                    <a:close/>
                  </a:path>
                  <a:path w="1896745" h="429260">
                    <a:moveTo>
                      <a:pt x="24691" y="361653"/>
                    </a:moveTo>
                    <a:lnTo>
                      <a:pt x="23551" y="359438"/>
                    </a:lnTo>
                    <a:lnTo>
                      <a:pt x="24691" y="360578"/>
                    </a:lnTo>
                    <a:lnTo>
                      <a:pt x="24691" y="361653"/>
                    </a:lnTo>
                    <a:close/>
                  </a:path>
                  <a:path w="1896745" h="429260">
                    <a:moveTo>
                      <a:pt x="10975" y="334998"/>
                    </a:moveTo>
                    <a:lnTo>
                      <a:pt x="10806" y="334670"/>
                    </a:lnTo>
                    <a:lnTo>
                      <a:pt x="10975" y="334670"/>
                    </a:lnTo>
                    <a:lnTo>
                      <a:pt x="10975" y="334998"/>
                    </a:lnTo>
                    <a:close/>
                  </a:path>
                  <a:path w="1896745" h="429260">
                    <a:moveTo>
                      <a:pt x="9451" y="332036"/>
                    </a:moveTo>
                    <a:lnTo>
                      <a:pt x="8454" y="330098"/>
                    </a:lnTo>
                    <a:lnTo>
                      <a:pt x="9451" y="330098"/>
                    </a:lnTo>
                    <a:lnTo>
                      <a:pt x="9451" y="332036"/>
                    </a:lnTo>
                    <a:close/>
                  </a:path>
                  <a:path w="1896745" h="429260">
                    <a:moveTo>
                      <a:pt x="7927" y="329074"/>
                    </a:moveTo>
                    <a:lnTo>
                      <a:pt x="6885" y="327050"/>
                    </a:lnTo>
                    <a:lnTo>
                      <a:pt x="7927" y="327050"/>
                    </a:lnTo>
                    <a:lnTo>
                      <a:pt x="7927" y="329074"/>
                    </a:lnTo>
                    <a:close/>
                  </a:path>
                  <a:path w="1896745" h="429260">
                    <a:moveTo>
                      <a:pt x="6403" y="326007"/>
                    </a:moveTo>
                    <a:lnTo>
                      <a:pt x="5839" y="322478"/>
                    </a:lnTo>
                    <a:lnTo>
                      <a:pt x="6403" y="322478"/>
                    </a:lnTo>
                    <a:lnTo>
                      <a:pt x="6403" y="326007"/>
                    </a:lnTo>
                    <a:close/>
                  </a:path>
                  <a:path w="1896745" h="429260">
                    <a:moveTo>
                      <a:pt x="4879" y="316462"/>
                    </a:moveTo>
                    <a:close/>
                  </a:path>
                  <a:path w="1896745" h="429260">
                    <a:moveTo>
                      <a:pt x="307" y="287827"/>
                    </a:moveTo>
                    <a:lnTo>
                      <a:pt x="0" y="285902"/>
                    </a:lnTo>
                    <a:lnTo>
                      <a:pt x="307" y="285902"/>
                    </a:lnTo>
                    <a:lnTo>
                      <a:pt x="307" y="287827"/>
                    </a:lnTo>
                    <a:close/>
                  </a:path>
                  <a:path w="1896745" h="429260">
                    <a:moveTo>
                      <a:pt x="1865073" y="914"/>
                    </a:moveTo>
                    <a:lnTo>
                      <a:pt x="1864159" y="914"/>
                    </a:lnTo>
                    <a:lnTo>
                      <a:pt x="1864159" y="0"/>
                    </a:lnTo>
                    <a:lnTo>
                      <a:pt x="1865073" y="914"/>
                    </a:lnTo>
                    <a:close/>
                  </a:path>
                  <a:path w="1896745" h="429260">
                    <a:moveTo>
                      <a:pt x="1869240" y="7010"/>
                    </a:moveTo>
                    <a:lnTo>
                      <a:pt x="1868731" y="7010"/>
                    </a:lnTo>
                    <a:lnTo>
                      <a:pt x="1868731" y="6021"/>
                    </a:lnTo>
                    <a:lnTo>
                      <a:pt x="1869240" y="7010"/>
                    </a:lnTo>
                    <a:close/>
                  </a:path>
                  <a:path w="1896745" h="429260">
                    <a:moveTo>
                      <a:pt x="1885708" y="39014"/>
                    </a:moveTo>
                    <a:lnTo>
                      <a:pt x="1885495" y="39014"/>
                    </a:lnTo>
                    <a:lnTo>
                      <a:pt x="1885495" y="38600"/>
                    </a:lnTo>
                    <a:lnTo>
                      <a:pt x="1885708" y="39014"/>
                    </a:lnTo>
                    <a:close/>
                  </a:path>
                  <a:path w="1896745" h="429260">
                    <a:moveTo>
                      <a:pt x="1887276" y="42062"/>
                    </a:moveTo>
                    <a:lnTo>
                      <a:pt x="1887019" y="42062"/>
                    </a:lnTo>
                    <a:lnTo>
                      <a:pt x="1887019" y="41562"/>
                    </a:lnTo>
                    <a:lnTo>
                      <a:pt x="1887276" y="42062"/>
                    </a:lnTo>
                    <a:close/>
                  </a:path>
                  <a:path w="1896745" h="429260">
                    <a:moveTo>
                      <a:pt x="1888863" y="46634"/>
                    </a:moveTo>
                    <a:lnTo>
                      <a:pt x="1888543" y="46634"/>
                    </a:lnTo>
                    <a:lnTo>
                      <a:pt x="1888543" y="44629"/>
                    </a:lnTo>
                    <a:lnTo>
                      <a:pt x="1888863" y="46634"/>
                    </a:lnTo>
                    <a:close/>
                  </a:path>
                  <a:path w="1896745" h="429260">
                    <a:moveTo>
                      <a:pt x="1894681" y="287563"/>
                    </a:moveTo>
                    <a:lnTo>
                      <a:pt x="1896060" y="91711"/>
                    </a:lnTo>
                    <a:lnTo>
                      <a:pt x="1896163" y="278282"/>
                    </a:lnTo>
                    <a:lnTo>
                      <a:pt x="1894681" y="287563"/>
                    </a:lnTo>
                    <a:close/>
                  </a:path>
                  <a:path w="1896745" h="429260">
                    <a:moveTo>
                      <a:pt x="1885103" y="332798"/>
                    </a:moveTo>
                    <a:lnTo>
                      <a:pt x="1887019" y="327050"/>
                    </a:lnTo>
                    <a:lnTo>
                      <a:pt x="1888543" y="324002"/>
                    </a:lnTo>
                    <a:lnTo>
                      <a:pt x="1889429" y="320458"/>
                    </a:lnTo>
                    <a:lnTo>
                      <a:pt x="1888519" y="326160"/>
                    </a:lnTo>
                    <a:lnTo>
                      <a:pt x="1885103" y="332798"/>
                    </a:lnTo>
                    <a:close/>
                  </a:path>
                  <a:path w="1896745" h="429260">
                    <a:moveTo>
                      <a:pt x="1863245" y="371551"/>
                    </a:moveTo>
                    <a:lnTo>
                      <a:pt x="1864159" y="369722"/>
                    </a:lnTo>
                    <a:lnTo>
                      <a:pt x="1867207" y="366674"/>
                    </a:lnTo>
                    <a:lnTo>
                      <a:pt x="1868731" y="363626"/>
                    </a:lnTo>
                    <a:lnTo>
                      <a:pt x="1869779" y="362578"/>
                    </a:lnTo>
                    <a:lnTo>
                      <a:pt x="1867195" y="367600"/>
                    </a:lnTo>
                    <a:lnTo>
                      <a:pt x="1863245" y="371551"/>
                    </a:lnTo>
                    <a:close/>
                  </a:path>
                  <a:path w="1896745" h="429260">
                    <a:moveTo>
                      <a:pt x="1829583" y="402774"/>
                    </a:moveTo>
                    <a:lnTo>
                      <a:pt x="1830631" y="401726"/>
                    </a:lnTo>
                    <a:lnTo>
                      <a:pt x="1833691" y="400190"/>
                    </a:lnTo>
                    <a:lnTo>
                      <a:pt x="1836727" y="397154"/>
                    </a:lnTo>
                    <a:lnTo>
                      <a:pt x="1838556" y="396240"/>
                    </a:lnTo>
                    <a:lnTo>
                      <a:pt x="1834582" y="400202"/>
                    </a:lnTo>
                    <a:lnTo>
                      <a:pt x="1829583" y="402774"/>
                    </a:lnTo>
                    <a:close/>
                  </a:path>
                  <a:path w="1896745" h="429260">
                    <a:moveTo>
                      <a:pt x="1787463" y="422424"/>
                    </a:moveTo>
                    <a:lnTo>
                      <a:pt x="1791056" y="421513"/>
                    </a:lnTo>
                    <a:lnTo>
                      <a:pt x="1794055" y="420014"/>
                    </a:lnTo>
                    <a:lnTo>
                      <a:pt x="1799803" y="418098"/>
                    </a:lnTo>
                    <a:lnTo>
                      <a:pt x="1793165" y="421513"/>
                    </a:lnTo>
                    <a:lnTo>
                      <a:pt x="1787463" y="422424"/>
                    </a:lnTo>
                    <a:close/>
                  </a:path>
                </a:pathLst>
              </a:custGeom>
              <a:solidFill>
                <a:srgbClr val="0F6EC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3" name="object 11">
                <a:extLst>
                  <a:ext uri="{FF2B5EF4-FFF2-40B4-BE49-F238E27FC236}">
                    <a16:creationId xmlns:a16="http://schemas.microsoft.com/office/drawing/2014/main" id="{759E0EF0-5945-FD40-36FD-67DE359A9AE8}"/>
                  </a:ext>
                </a:extLst>
              </p:cNvPr>
              <p:cNvSpPr/>
              <p:nvPr/>
            </p:nvSpPr>
            <p:spPr>
              <a:xfrm>
                <a:off x="1172614" y="1608152"/>
                <a:ext cx="1746885" cy="337185"/>
              </a:xfrm>
              <a:custGeom>
                <a:avLst/>
                <a:gdLst/>
                <a:ahLst/>
                <a:cxnLst/>
                <a:rect l="l" t="t" r="r" b="b"/>
                <a:pathLst>
                  <a:path w="1746885" h="337185">
                    <a:moveTo>
                      <a:pt x="0" y="0"/>
                    </a:moveTo>
                    <a:lnTo>
                      <a:pt x="0" y="0"/>
                    </a:lnTo>
                  </a:path>
                  <a:path w="1746885" h="337185">
                    <a:moveTo>
                      <a:pt x="1746584" y="336791"/>
                    </a:moveTo>
                    <a:lnTo>
                      <a:pt x="150876" y="336804"/>
                    </a:lnTo>
                    <a:lnTo>
                      <a:pt x="141355" y="335284"/>
                    </a:lnTo>
                  </a:path>
                </a:pathLst>
              </a:custGeom>
              <a:ln w="25908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pic>
            <p:nvPicPr>
              <p:cNvPr id="14" name="object 12">
                <a:extLst>
                  <a:ext uri="{FF2B5EF4-FFF2-40B4-BE49-F238E27FC236}">
                    <a16:creationId xmlns:a16="http://schemas.microsoft.com/office/drawing/2014/main" id="{86DC2B77-3D90-4AEE-EF15-C84F2C1CD4DE}"/>
                  </a:ext>
                </a:extLst>
              </p:cNvPr>
              <p:cNvPicPr/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159660" y="1608153"/>
                <a:ext cx="135833" cy="343219"/>
              </a:xfrm>
              <a:prstGeom prst="rect">
                <a:avLst/>
              </a:prstGeom>
            </p:spPr>
          </p:pic>
          <p:sp>
            <p:nvSpPr>
              <p:cNvPr id="15" name="object 13">
                <a:extLst>
                  <a:ext uri="{FF2B5EF4-FFF2-40B4-BE49-F238E27FC236}">
                    <a16:creationId xmlns:a16="http://schemas.microsoft.com/office/drawing/2014/main" id="{7C56DF59-B893-D560-9C29-CB0698F90B67}"/>
                  </a:ext>
                </a:extLst>
              </p:cNvPr>
              <p:cNvSpPr/>
              <p:nvPr/>
            </p:nvSpPr>
            <p:spPr>
              <a:xfrm>
                <a:off x="3037990" y="1515798"/>
                <a:ext cx="24765" cy="46990"/>
              </a:xfrm>
              <a:custGeom>
                <a:avLst/>
                <a:gdLst/>
                <a:ahLst/>
                <a:cxnLst/>
                <a:rect l="l" t="t" r="r" b="b"/>
                <a:pathLst>
                  <a:path w="24764" h="46989">
                    <a:moveTo>
                      <a:pt x="0" y="0"/>
                    </a:moveTo>
                    <a:lnTo>
                      <a:pt x="914" y="914"/>
                    </a:lnTo>
                  </a:path>
                  <a:path w="24764" h="46989">
                    <a:moveTo>
                      <a:pt x="4572" y="6021"/>
                    </a:moveTo>
                    <a:lnTo>
                      <a:pt x="5080" y="7010"/>
                    </a:lnTo>
                  </a:path>
                  <a:path w="24764" h="46989">
                    <a:moveTo>
                      <a:pt x="21335" y="38600"/>
                    </a:moveTo>
                    <a:lnTo>
                      <a:pt x="21548" y="39014"/>
                    </a:lnTo>
                  </a:path>
                  <a:path w="24764" h="46989">
                    <a:moveTo>
                      <a:pt x="22859" y="41562"/>
                    </a:moveTo>
                    <a:lnTo>
                      <a:pt x="23117" y="42062"/>
                    </a:lnTo>
                  </a:path>
                  <a:path w="24764" h="46989">
                    <a:moveTo>
                      <a:pt x="24383" y="44629"/>
                    </a:moveTo>
                    <a:lnTo>
                      <a:pt x="24704" y="46634"/>
                    </a:lnTo>
                  </a:path>
                </a:pathLst>
              </a:custGeom>
              <a:ln w="25908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pic>
            <p:nvPicPr>
              <p:cNvPr id="16" name="object 14">
                <a:extLst>
                  <a:ext uri="{FF2B5EF4-FFF2-40B4-BE49-F238E27FC236}">
                    <a16:creationId xmlns:a16="http://schemas.microsoft.com/office/drawing/2014/main" id="{EEE317D8-1FAF-C2CE-C8E9-D5EB4A858E70}"/>
                  </a:ext>
                </a:extLst>
              </p:cNvPr>
              <p:cNvPicPr/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2948339" y="1594556"/>
                <a:ext cx="134608" cy="356620"/>
              </a:xfrm>
              <a:prstGeom prst="rect">
                <a:avLst/>
              </a:prstGeom>
            </p:spPr>
          </p:pic>
          <p:sp>
            <p:nvSpPr>
              <p:cNvPr id="17" name="object 15">
                <a:extLst>
                  <a:ext uri="{FF2B5EF4-FFF2-40B4-BE49-F238E27FC236}">
                    <a16:creationId xmlns:a16="http://schemas.microsoft.com/office/drawing/2014/main" id="{B9ECF5F4-2623-F416-5CD5-D092F103E9DF}"/>
                  </a:ext>
                </a:extLst>
              </p:cNvPr>
              <p:cNvSpPr/>
              <p:nvPr/>
            </p:nvSpPr>
            <p:spPr>
              <a:xfrm>
                <a:off x="1172614" y="1457277"/>
                <a:ext cx="1897380" cy="487680"/>
              </a:xfrm>
              <a:custGeom>
                <a:avLst/>
                <a:gdLst/>
                <a:ahLst/>
                <a:cxnLst/>
                <a:rect l="l" t="t" r="r" b="b"/>
                <a:pathLst>
                  <a:path w="1897380" h="487680">
                    <a:moveTo>
                      <a:pt x="1746504" y="487680"/>
                    </a:moveTo>
                    <a:lnTo>
                      <a:pt x="150876" y="487680"/>
                    </a:lnTo>
                    <a:lnTo>
                      <a:pt x="102998" y="480035"/>
                    </a:lnTo>
                    <a:lnTo>
                      <a:pt x="61557" y="458711"/>
                    </a:lnTo>
                    <a:lnTo>
                      <a:pt x="28968" y="426122"/>
                    </a:lnTo>
                    <a:lnTo>
                      <a:pt x="7644" y="384681"/>
                    </a:lnTo>
                    <a:lnTo>
                      <a:pt x="0" y="336803"/>
                    </a:lnTo>
                    <a:lnTo>
                      <a:pt x="0" y="150875"/>
                    </a:lnTo>
                    <a:lnTo>
                      <a:pt x="7644" y="102998"/>
                    </a:lnTo>
                    <a:lnTo>
                      <a:pt x="28968" y="61557"/>
                    </a:lnTo>
                    <a:lnTo>
                      <a:pt x="61557" y="28968"/>
                    </a:lnTo>
                    <a:lnTo>
                      <a:pt x="102998" y="7644"/>
                    </a:lnTo>
                    <a:lnTo>
                      <a:pt x="150876" y="0"/>
                    </a:lnTo>
                    <a:lnTo>
                      <a:pt x="1746504" y="0"/>
                    </a:lnTo>
                    <a:lnTo>
                      <a:pt x="1794382" y="7644"/>
                    </a:lnTo>
                    <a:lnTo>
                      <a:pt x="1835822" y="28968"/>
                    </a:lnTo>
                    <a:lnTo>
                      <a:pt x="1868411" y="61557"/>
                    </a:lnTo>
                    <a:lnTo>
                      <a:pt x="1889735" y="102998"/>
                    </a:lnTo>
                    <a:lnTo>
                      <a:pt x="1897379" y="150875"/>
                    </a:lnTo>
                    <a:lnTo>
                      <a:pt x="1897379" y="336803"/>
                    </a:lnTo>
                    <a:lnTo>
                      <a:pt x="1889735" y="384681"/>
                    </a:lnTo>
                    <a:lnTo>
                      <a:pt x="1868411" y="426122"/>
                    </a:lnTo>
                    <a:lnTo>
                      <a:pt x="1835822" y="458711"/>
                    </a:lnTo>
                    <a:lnTo>
                      <a:pt x="1794382" y="480035"/>
                    </a:lnTo>
                    <a:lnTo>
                      <a:pt x="1746504" y="487680"/>
                    </a:lnTo>
                    <a:close/>
                  </a:path>
                </a:pathLst>
              </a:custGeom>
              <a:solidFill>
                <a:srgbClr val="0F6EC6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18" name="object 16">
                <a:extLst>
                  <a:ext uri="{FF2B5EF4-FFF2-40B4-BE49-F238E27FC236}">
                    <a16:creationId xmlns:a16="http://schemas.microsoft.com/office/drawing/2014/main" id="{565641D6-A1F0-8004-E25E-0F6896745FA2}"/>
                  </a:ext>
                </a:extLst>
              </p:cNvPr>
              <p:cNvSpPr/>
              <p:nvPr/>
            </p:nvSpPr>
            <p:spPr>
              <a:xfrm>
                <a:off x="1172614" y="1457277"/>
                <a:ext cx="1897380" cy="487680"/>
              </a:xfrm>
              <a:custGeom>
                <a:avLst/>
                <a:gdLst/>
                <a:ahLst/>
                <a:cxnLst/>
                <a:rect l="l" t="t" r="r" b="b"/>
                <a:pathLst>
                  <a:path w="1897380" h="487680">
                    <a:moveTo>
                      <a:pt x="0" y="150875"/>
                    </a:moveTo>
                    <a:lnTo>
                      <a:pt x="7644" y="102998"/>
                    </a:lnTo>
                    <a:lnTo>
                      <a:pt x="28968" y="61557"/>
                    </a:lnTo>
                    <a:lnTo>
                      <a:pt x="61557" y="28968"/>
                    </a:lnTo>
                    <a:lnTo>
                      <a:pt x="102998" y="7644"/>
                    </a:lnTo>
                    <a:lnTo>
                      <a:pt x="150876" y="0"/>
                    </a:lnTo>
                    <a:lnTo>
                      <a:pt x="1746504" y="0"/>
                    </a:lnTo>
                    <a:lnTo>
                      <a:pt x="1794382" y="7644"/>
                    </a:lnTo>
                    <a:lnTo>
                      <a:pt x="1835822" y="28968"/>
                    </a:lnTo>
                    <a:lnTo>
                      <a:pt x="1868411" y="61557"/>
                    </a:lnTo>
                    <a:lnTo>
                      <a:pt x="1889735" y="102998"/>
                    </a:lnTo>
                    <a:lnTo>
                      <a:pt x="1897379" y="150875"/>
                    </a:lnTo>
                    <a:lnTo>
                      <a:pt x="1897379" y="336803"/>
                    </a:lnTo>
                    <a:lnTo>
                      <a:pt x="1889735" y="384681"/>
                    </a:lnTo>
                    <a:lnTo>
                      <a:pt x="1868411" y="426122"/>
                    </a:lnTo>
                    <a:lnTo>
                      <a:pt x="1835822" y="458711"/>
                    </a:lnTo>
                    <a:lnTo>
                      <a:pt x="1794382" y="480035"/>
                    </a:lnTo>
                    <a:lnTo>
                      <a:pt x="1746504" y="487680"/>
                    </a:lnTo>
                    <a:lnTo>
                      <a:pt x="150876" y="487680"/>
                    </a:lnTo>
                    <a:lnTo>
                      <a:pt x="102998" y="480035"/>
                    </a:lnTo>
                    <a:lnTo>
                      <a:pt x="61557" y="458711"/>
                    </a:lnTo>
                    <a:lnTo>
                      <a:pt x="28968" y="426122"/>
                    </a:lnTo>
                    <a:lnTo>
                      <a:pt x="7644" y="384681"/>
                    </a:lnTo>
                    <a:lnTo>
                      <a:pt x="0" y="336803"/>
                    </a:lnTo>
                    <a:lnTo>
                      <a:pt x="0" y="150875"/>
                    </a:lnTo>
                    <a:close/>
                  </a:path>
                </a:pathLst>
              </a:custGeom>
              <a:ln w="25908">
                <a:solidFill>
                  <a:srgbClr val="FFFFFF"/>
                </a:solidFill>
              </a:ln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1" name="object 25">
              <a:extLst>
                <a:ext uri="{FF2B5EF4-FFF2-40B4-BE49-F238E27FC236}">
                  <a16:creationId xmlns:a16="http://schemas.microsoft.com/office/drawing/2014/main" id="{C24B8454-EF19-5064-5A14-76C5571A3931}"/>
                </a:ext>
              </a:extLst>
            </p:cNvPr>
            <p:cNvSpPr txBox="1"/>
            <p:nvPr/>
          </p:nvSpPr>
          <p:spPr>
            <a:xfrm>
              <a:off x="8523066" y="1932242"/>
              <a:ext cx="1061844" cy="320602"/>
            </a:xfrm>
            <a:prstGeom prst="rect">
              <a:avLst/>
            </a:prstGeom>
          </p:spPr>
          <p:txBody>
            <a:bodyPr vert="horz" wrap="square" lIns="0" tIns="15240" rIns="0" bIns="0" rtlCol="0">
              <a:noAutofit/>
            </a:bodyPr>
            <a:lstStyle/>
            <a:p>
              <a:pPr marL="12700" algn="ctr">
                <a:lnSpc>
                  <a:spcPct val="100000"/>
                </a:lnSpc>
                <a:spcBef>
                  <a:spcPts val="120"/>
                </a:spcBef>
                <a:tabLst>
                  <a:tab pos="6900545" algn="l"/>
                </a:tabLst>
              </a:pPr>
              <a:r>
                <a:rPr lang="ko-KR" altLang="en-US" sz="2400" b="1" spc="30" baseline="3472" dirty="0">
                  <a:solidFill>
                    <a:srgbClr val="F2F2F2"/>
                  </a:solidFill>
                  <a:latin typeface="+mn-ea"/>
                  <a:cs typeface="맑은 고딕"/>
                </a:rPr>
                <a:t>구성 요소</a:t>
              </a:r>
              <a:r>
                <a:rPr sz="2400" b="1" spc="30" baseline="3472" dirty="0">
                  <a:solidFill>
                    <a:srgbClr val="F2F2F2"/>
                  </a:solidFill>
                  <a:latin typeface="+mn-ea"/>
                  <a:cs typeface="맑은 고딕"/>
                </a:rPr>
                <a:t>	</a:t>
              </a:r>
              <a:endParaRPr sz="1600" dirty="0">
                <a:latin typeface="+mn-ea"/>
                <a:cs typeface="맑은 고딕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6042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9873"/>
          <a:stretch/>
        </p:blipFill>
        <p:spPr>
          <a:xfrm>
            <a:off x="116427" y="959005"/>
            <a:ext cx="9278274" cy="509238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9637330" y="1524358"/>
            <a:ext cx="2237678" cy="4579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“Low Code” </a:t>
            </a:r>
          </a:p>
          <a:p>
            <a:pPr algn="ctr"/>
            <a:r>
              <a:rPr lang="ko-KR" altLang="en-US" sz="2400" b="1" dirty="0">
                <a:solidFill>
                  <a:schemeClr val="tx1"/>
                </a:solidFill>
              </a:rPr>
              <a:t>스러운 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algn="ctr"/>
            <a:endParaRPr lang="en-US" altLang="ko-KR" sz="24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tx1"/>
                </a:solidFill>
              </a:rPr>
              <a:t>개발</a:t>
            </a:r>
            <a:endParaRPr lang="en-US" altLang="ko-KR" sz="2400" b="1" dirty="0">
              <a:solidFill>
                <a:schemeClr val="tx1"/>
              </a:solidFill>
            </a:endParaRPr>
          </a:p>
          <a:p>
            <a:pPr algn="ctr"/>
            <a:endParaRPr lang="en-US" altLang="ko-KR" sz="2400" dirty="0">
              <a:solidFill>
                <a:schemeClr val="tx1"/>
              </a:solidFill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F5731419-1AF9-2632-D2C9-771D036D473D}"/>
              </a:ext>
            </a:extLst>
          </p:cNvPr>
          <p:cNvSpPr/>
          <p:nvPr/>
        </p:nvSpPr>
        <p:spPr>
          <a:xfrm>
            <a:off x="9524950" y="1146447"/>
            <a:ext cx="2462438" cy="5063420"/>
          </a:xfrm>
          <a:custGeom>
            <a:avLst/>
            <a:gdLst/>
            <a:ahLst/>
            <a:cxnLst/>
            <a:rect l="l" t="t" r="r" b="b"/>
            <a:pathLst>
              <a:path w="8281670" h="2853054">
                <a:moveTo>
                  <a:pt x="0" y="2852928"/>
                </a:moveTo>
                <a:lnTo>
                  <a:pt x="8281416" y="2852928"/>
                </a:lnTo>
                <a:lnTo>
                  <a:pt x="8281416" y="0"/>
                </a:lnTo>
                <a:lnTo>
                  <a:pt x="0" y="0"/>
                </a:lnTo>
                <a:lnTo>
                  <a:pt x="0" y="2852928"/>
                </a:lnTo>
                <a:close/>
              </a:path>
            </a:pathLst>
          </a:custGeom>
          <a:ln w="25908">
            <a:solidFill>
              <a:srgbClr val="52C6D2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3097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" y="110067"/>
            <a:ext cx="2666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Low-Code vs No-Code</a:t>
            </a:r>
            <a:endParaRPr lang="ko-KR" altLang="en-US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5525" r="11333"/>
          <a:stretch/>
        </p:blipFill>
        <p:spPr>
          <a:xfrm>
            <a:off x="2465293" y="961125"/>
            <a:ext cx="7261413" cy="56042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71291" y="110067"/>
            <a:ext cx="2820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/>
              <a:t>Low Code Development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210607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" y="110067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Apex </a:t>
            </a:r>
            <a:r>
              <a:rPr lang="ko-KR" altLang="en-US" b="1" dirty="0"/>
              <a:t>관점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71291" y="110067"/>
            <a:ext cx="2820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/>
              <a:t>Low Code Development</a:t>
            </a:r>
            <a:endParaRPr lang="ko-KR" altLang="en-US" b="1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1027" b="220"/>
          <a:stretch/>
        </p:blipFill>
        <p:spPr>
          <a:xfrm>
            <a:off x="538349" y="725962"/>
            <a:ext cx="11115301" cy="570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56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22186" b="2363"/>
          <a:stretch/>
        </p:blipFill>
        <p:spPr>
          <a:xfrm>
            <a:off x="166993" y="1170253"/>
            <a:ext cx="11543720" cy="472039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" y="110067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Apex </a:t>
            </a:r>
            <a:r>
              <a:rPr lang="ko-KR" altLang="en-US" b="1" dirty="0"/>
              <a:t>관점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DFF8CD9-F13C-3271-511D-02EC8C76C335}"/>
              </a:ext>
            </a:extLst>
          </p:cNvPr>
          <p:cNvSpPr/>
          <p:nvPr/>
        </p:nvSpPr>
        <p:spPr>
          <a:xfrm>
            <a:off x="10557165" y="5325549"/>
            <a:ext cx="961900" cy="7243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159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" y="110067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개발 생산성</a:t>
            </a:r>
          </a:p>
        </p:txBody>
      </p:sp>
      <p:pic>
        <p:nvPicPr>
          <p:cNvPr id="1026" name="Picture 2" descr="APEX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083" y="1509362"/>
            <a:ext cx="11003408" cy="420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526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" y="110067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로우코드</a:t>
            </a:r>
            <a:r>
              <a:rPr lang="ko-KR" altLang="en-US" b="1" dirty="0"/>
              <a:t> 이점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19854" y="1939336"/>
            <a:ext cx="4381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/>
              <a:t>로우 코드 개발로 </a:t>
            </a:r>
            <a:r>
              <a:rPr lang="en-US" altLang="ko-KR" b="1" dirty="0"/>
              <a:t>IT </a:t>
            </a:r>
            <a:r>
              <a:rPr lang="ko-KR" altLang="en-US" b="1" dirty="0"/>
              <a:t>비용 절감됩니다</a:t>
            </a:r>
            <a:r>
              <a:rPr lang="en-US" altLang="ko-KR" b="1" dirty="0"/>
              <a:t>.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3442011" y="933450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400" b="1" u="sng" dirty="0" err="1">
                <a:solidFill>
                  <a:srgbClr val="222222"/>
                </a:solidFill>
                <a:latin typeface="Titillium Web"/>
              </a:rPr>
              <a:t>로우코드의</a:t>
            </a:r>
            <a:r>
              <a:rPr lang="ko-KR" altLang="en-US" sz="2400" b="1" u="sng" dirty="0">
                <a:solidFill>
                  <a:srgbClr val="222222"/>
                </a:solidFill>
                <a:latin typeface="Titillium Web"/>
              </a:rPr>
              <a:t> </a:t>
            </a:r>
            <a:r>
              <a:rPr lang="en-US" altLang="ko-KR" sz="2400" b="1" u="sng" dirty="0">
                <a:solidFill>
                  <a:srgbClr val="222222"/>
                </a:solidFill>
                <a:latin typeface="Titillium Web"/>
              </a:rPr>
              <a:t>5</a:t>
            </a:r>
            <a:r>
              <a:rPr lang="ko-KR" altLang="en-US" sz="2400" b="1" u="sng" dirty="0">
                <a:solidFill>
                  <a:srgbClr val="222222"/>
                </a:solidFill>
                <a:latin typeface="Titillium Web"/>
              </a:rPr>
              <a:t>가지 주요 이점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19854" y="2584496"/>
            <a:ext cx="4775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/>
              <a:t>로우 코드는 </a:t>
            </a:r>
            <a:r>
              <a:rPr lang="en-US" altLang="ko-KR" b="1" dirty="0"/>
              <a:t>"</a:t>
            </a:r>
            <a:r>
              <a:rPr lang="ko-KR" altLang="en-US" b="1" dirty="0"/>
              <a:t>시민 개발자</a:t>
            </a:r>
            <a:r>
              <a:rPr lang="en-US" altLang="ko-KR" b="1" dirty="0"/>
              <a:t>"</a:t>
            </a:r>
            <a:r>
              <a:rPr lang="ko-KR" altLang="en-US" b="1" dirty="0"/>
              <a:t>를 양성합니다</a:t>
            </a:r>
            <a:r>
              <a:rPr lang="en-US" altLang="ko-KR" b="1" dirty="0"/>
              <a:t>.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19854" y="3366813"/>
            <a:ext cx="4530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/>
              <a:t>로우 코드는 </a:t>
            </a:r>
            <a:r>
              <a:rPr lang="en-US" altLang="ko-KR" b="1" dirty="0"/>
              <a:t>IT</a:t>
            </a:r>
            <a:r>
              <a:rPr lang="ko-KR" altLang="en-US" b="1" dirty="0"/>
              <a:t>를 근본으로 되돌립니다</a:t>
            </a:r>
            <a:r>
              <a:rPr lang="en-US" altLang="ko-KR" b="1" dirty="0"/>
              <a:t>.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9854" y="4829856"/>
            <a:ext cx="4785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/>
              <a:t>로우 코드는 매우 </a:t>
            </a:r>
            <a:r>
              <a:rPr lang="ko-KR" altLang="en-US" b="1" dirty="0" err="1"/>
              <a:t>클라우드</a:t>
            </a:r>
            <a:r>
              <a:rPr lang="ko-KR" altLang="en-US" b="1" dirty="0"/>
              <a:t> </a:t>
            </a:r>
            <a:r>
              <a:rPr lang="ko-KR" altLang="en-US" b="1" dirty="0" err="1"/>
              <a:t>친화적입니다</a:t>
            </a:r>
            <a:r>
              <a:rPr lang="en-US" altLang="ko-KR" b="1" dirty="0"/>
              <a:t>.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19854" y="4025236"/>
            <a:ext cx="5559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b="1" dirty="0"/>
              <a:t>로우 코드는 인재 전쟁에서 당신을 독립시킵니다</a:t>
            </a:r>
            <a:r>
              <a:rPr lang="en-US" altLang="ko-KR" b="1" dirty="0"/>
              <a:t>.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075949" y="5578673"/>
            <a:ext cx="940349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i="1" dirty="0"/>
              <a:t>* </a:t>
            </a:r>
            <a:r>
              <a:rPr lang="ko-KR" altLang="en-US" sz="1000" i="1" dirty="0"/>
              <a:t>시민 개발자</a:t>
            </a:r>
            <a:r>
              <a:rPr lang="en-US" altLang="ko-KR" sz="1000" i="1" dirty="0"/>
              <a:t>(Citizen Developer): </a:t>
            </a:r>
            <a:r>
              <a:rPr lang="ko-KR" altLang="en-US" sz="1000" i="1" dirty="0"/>
              <a:t>전문 개발자는 아니지만 기업</a:t>
            </a:r>
            <a:r>
              <a:rPr lang="en-US" altLang="ko-KR" sz="1000" i="1" dirty="0"/>
              <a:t>/</a:t>
            </a:r>
            <a:r>
              <a:rPr lang="ko-KR" altLang="en-US" sz="1000" i="1" dirty="0"/>
              <a:t>통합 시스템 혹은 구조를  통해 새로운 응용프로그램을 만드는 일반 개발자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866563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6794</TotalTime>
  <Words>248</Words>
  <Application>Microsoft Office PowerPoint</Application>
  <PresentationFormat>와이드스크린</PresentationFormat>
  <Paragraphs>55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Effra</vt:lpstr>
      <vt:lpstr>Arial</vt:lpstr>
      <vt:lpstr>Titillium Web</vt:lpstr>
      <vt:lpstr>Wingdings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Young Min Lim</dc:creator>
  <cp:lastModifiedBy>Lee Woney</cp:lastModifiedBy>
  <cp:revision>177</cp:revision>
  <dcterms:created xsi:type="dcterms:W3CDTF">2022-09-06T01:17:14Z</dcterms:created>
  <dcterms:modified xsi:type="dcterms:W3CDTF">2022-12-02T03:08:11Z</dcterms:modified>
</cp:coreProperties>
</file>

<file path=docProps/thumbnail.jpeg>
</file>